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6" r:id="rId2"/>
  </p:sldMasterIdLst>
  <p:notesMasterIdLst>
    <p:notesMasterId r:id="rId18"/>
  </p:notesMasterIdLst>
  <p:sldIdLst>
    <p:sldId id="266" r:id="rId3"/>
    <p:sldId id="276" r:id="rId4"/>
    <p:sldId id="259" r:id="rId5"/>
    <p:sldId id="272" r:id="rId6"/>
    <p:sldId id="280" r:id="rId7"/>
    <p:sldId id="258" r:id="rId8"/>
    <p:sldId id="281" r:id="rId9"/>
    <p:sldId id="262" r:id="rId10"/>
    <p:sldId id="275" r:id="rId11"/>
    <p:sldId id="271" r:id="rId12"/>
    <p:sldId id="283" r:id="rId13"/>
    <p:sldId id="263" r:id="rId14"/>
    <p:sldId id="273" r:id="rId15"/>
    <p:sldId id="27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826C5D-731D-4033-B579-253810C22EA1}">
          <p14:sldIdLst>
            <p14:sldId id="266"/>
            <p14:sldId id="276"/>
            <p14:sldId id="259"/>
            <p14:sldId id="272"/>
            <p14:sldId id="280"/>
            <p14:sldId id="258"/>
            <p14:sldId id="281"/>
            <p14:sldId id="262"/>
            <p14:sldId id="275"/>
            <p14:sldId id="271"/>
            <p14:sldId id="283"/>
            <p14:sldId id="263"/>
            <p14:sldId id="273"/>
            <p14:sldId id="27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79" autoAdjust="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4BAD4-2B8D-4614-91E9-8DDD613F8F05}" type="datetimeFigureOut">
              <a:rPr lang="ru-RU"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7919-E0AD-4C9F-A593-790129B3FF4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7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27919-E0AD-4C9F-A593-790129B3FF4F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27919-E0AD-4C9F-A593-790129B3FF4F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9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27919-E0AD-4C9F-A593-790129B3FF4F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0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27919-E0AD-4C9F-A593-790129B3FF4F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3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27919-E0AD-4C9F-A593-790129B3FF4F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7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27919-E0AD-4C9F-A593-790129B3FF4F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27919-E0AD-4C9F-A593-790129B3FF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1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27919-E0AD-4C9F-A593-790129B3FF4F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42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27919-E0AD-4C9F-A593-790129B3FF4F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3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3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3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5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5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3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3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6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15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9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2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99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90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64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6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2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0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4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0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7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9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CDA3-F988-47D1-8DAA-7BAD131B55A6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177C6-A48E-4790-A2DE-E5D02FB8E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8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24" Type="http://schemas.openxmlformats.org/officeDocument/2006/relationships/image" Target="../media/image59.jp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23" Type="http://schemas.openxmlformats.org/officeDocument/2006/relationships/image" Target="../media/image58.jpg"/><Relationship Id="rId10" Type="http://schemas.openxmlformats.org/officeDocument/2006/relationships/image" Target="../media/image45.png"/><Relationship Id="rId19" Type="http://schemas.openxmlformats.org/officeDocument/2006/relationships/image" Target="../media/image54.jp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49.png"/><Relationship Id="rId22" Type="http://schemas.openxmlformats.org/officeDocument/2006/relationships/image" Target="../media/image57.jpg"/><Relationship Id="rId27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7831" y="1921784"/>
            <a:ext cx="10134600" cy="144655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</a:rPr>
              <a:t>Какая </a:t>
            </a:r>
            <a:r>
              <a:rPr lang="ru-RU" sz="4400" b="1" i="1" dirty="0" err="1">
                <a:solidFill>
                  <a:srgbClr val="002060"/>
                </a:solidFill>
              </a:rPr>
              <a:t>термосумка</a:t>
            </a:r>
            <a:r>
              <a:rPr lang="ru-RU" sz="4400" b="1" i="1" dirty="0">
                <a:solidFill>
                  <a:srgbClr val="002060"/>
                </a:solidFill>
              </a:rPr>
              <a:t> нужна </a:t>
            </a:r>
          </a:p>
          <a:p>
            <a:pPr algn="ctr"/>
            <a:r>
              <a:rPr lang="ru-RU" sz="4400" b="1" i="1" dirty="0">
                <a:solidFill>
                  <a:srgbClr val="002060"/>
                </a:solidFill>
              </a:rPr>
              <a:t>для Вашей службы доставки?</a:t>
            </a:r>
            <a:endParaRPr lang="ru-RU" sz="4400" b="1" i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28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45350" y="1685925"/>
            <a:ext cx="4844578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Большие сумки удобнее нести как рюкзак. Для этого пригодятся заплечные лямки</a:t>
            </a:r>
            <a:r>
              <a:rPr lang="en-US" sz="2000" dirty="0"/>
              <a:t>.</a:t>
            </a:r>
            <a:endParaRPr lang="ru-RU" sz="2000" dirty="0"/>
          </a:p>
          <a:p>
            <a:r>
              <a:rPr lang="ru-RU" sz="2000" dirty="0"/>
              <a:t>Они легко устанавливаются и демонтируются.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45350" y="3475038"/>
            <a:ext cx="4417116" cy="4016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Лямки (комплект)	600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8" r="18981"/>
          <a:stretch/>
        </p:blipFill>
        <p:spPr>
          <a:xfrm>
            <a:off x="983843" y="1284790"/>
            <a:ext cx="3739141" cy="44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5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75726" y="2867503"/>
            <a:ext cx="353289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Система крепления на багажник </a:t>
            </a:r>
          </a:p>
          <a:p>
            <a:r>
              <a:rPr lang="ru-RU" sz="1600" dirty="0" smtClean="0"/>
              <a:t>Ламинированная фанера 6 мм</a:t>
            </a:r>
            <a:endParaRPr lang="ru-RU" sz="1600" dirty="0"/>
          </a:p>
          <a:p>
            <a:r>
              <a:rPr lang="ru-RU" sz="1400" dirty="0"/>
              <a:t>В комплект поставки </a:t>
            </a:r>
            <a:r>
              <a:rPr lang="ru-RU" sz="1400" dirty="0" smtClean="0"/>
              <a:t>входит:</a:t>
            </a:r>
          </a:p>
          <a:p>
            <a:r>
              <a:rPr lang="ru-RU" sz="1400" dirty="0" smtClean="0"/>
              <a:t>доска</a:t>
            </a:r>
            <a:r>
              <a:rPr lang="ru-RU" sz="1400" dirty="0"/>
              <a:t>, </a:t>
            </a:r>
            <a:r>
              <a:rPr lang="ru-RU" sz="1400" dirty="0" err="1"/>
              <a:t>фастексы</a:t>
            </a:r>
            <a:r>
              <a:rPr lang="ru-RU" sz="1400" dirty="0"/>
              <a:t> 40мм, </a:t>
            </a:r>
            <a:r>
              <a:rPr lang="ru-RU" sz="1400" dirty="0" err="1"/>
              <a:t>двухщелёвки</a:t>
            </a:r>
            <a:r>
              <a:rPr lang="ru-RU" sz="1400" dirty="0"/>
              <a:t> 40мм, </a:t>
            </a:r>
            <a:endParaRPr lang="ru-RU" sz="1400" dirty="0" smtClean="0"/>
          </a:p>
          <a:p>
            <a:r>
              <a:rPr lang="ru-RU" sz="1400" dirty="0" smtClean="0"/>
              <a:t>стропа 40мм - 1,60м</a:t>
            </a:r>
            <a:r>
              <a:rPr lang="ru-RU" sz="1400" dirty="0"/>
              <a:t>.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0"/>
          <a:stretch/>
        </p:blipFill>
        <p:spPr>
          <a:xfrm>
            <a:off x="0" y="5283394"/>
            <a:ext cx="3505200" cy="1592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" y="1663639"/>
            <a:ext cx="3459201" cy="32285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12600" y="1178001"/>
            <a:ext cx="3028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Решение для «Папа Джонс»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50" y="1663639"/>
            <a:ext cx="3841478" cy="25641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82" y="1023707"/>
            <a:ext cx="3498718" cy="23310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73" y="4344131"/>
            <a:ext cx="3088558" cy="205775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423670" y="4129387"/>
            <a:ext cx="1126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1000 руб.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774884" y="3613817"/>
            <a:ext cx="4417116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b="1" dirty="0"/>
              <a:t>Система крепления на багажник </a:t>
            </a:r>
          </a:p>
          <a:p>
            <a:r>
              <a:rPr lang="ru-RU" sz="2000" dirty="0"/>
              <a:t>Ламинированная фанера 6 мм</a:t>
            </a:r>
          </a:p>
          <a:p>
            <a:r>
              <a:rPr lang="ru-RU" sz="2000" dirty="0"/>
              <a:t>В комплект поставки входит:</a:t>
            </a:r>
          </a:p>
          <a:p>
            <a:r>
              <a:rPr lang="ru-RU" sz="2000" dirty="0"/>
              <a:t>доска, </a:t>
            </a:r>
            <a:r>
              <a:rPr lang="ru-RU" sz="2000" dirty="0" err="1"/>
              <a:t>фастексы</a:t>
            </a:r>
            <a:r>
              <a:rPr lang="ru-RU" sz="2000" dirty="0"/>
              <a:t> 40мм, </a:t>
            </a:r>
            <a:r>
              <a:rPr lang="ru-RU" sz="2000" dirty="0" err="1"/>
              <a:t>двухщелёвки</a:t>
            </a:r>
            <a:r>
              <a:rPr lang="ru-RU" sz="2000" dirty="0"/>
              <a:t> 40мм, </a:t>
            </a:r>
            <a:r>
              <a:rPr lang="ru-RU" sz="2000" dirty="0" smtClean="0"/>
              <a:t>стропа </a:t>
            </a:r>
            <a:r>
              <a:rPr lang="ru-RU" sz="2000" dirty="0"/>
              <a:t>40мм - 1,60м.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774884" y="5334954"/>
            <a:ext cx="4417116" cy="4016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 smtClean="0"/>
              <a:t>1 000 </a:t>
            </a:r>
            <a:r>
              <a:rPr lang="ru-RU" sz="2000" dirty="0"/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97751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8650" y="1652588"/>
            <a:ext cx="5239001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Курьер, зачастую, единственный «живой» представитель бизнеса для клиента. </a:t>
            </a:r>
          </a:p>
          <a:p>
            <a:r>
              <a:rPr lang="ru-RU" sz="2000" dirty="0"/>
              <a:t>Он является лицом Вашей компании. Брендированные одежда и </a:t>
            </a:r>
            <a:r>
              <a:rPr lang="ru-RU" sz="2000" dirty="0" err="1"/>
              <a:t>термосумка</a:t>
            </a:r>
            <a:r>
              <a:rPr lang="ru-RU" sz="2000" dirty="0"/>
              <a:t> усиливают доверие и лояльность к пиццерии.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78652" y="3467100"/>
            <a:ext cx="5126182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Логотипы наносятся двумя способами*: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сублимация	      300 руб./сторона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термотрансфер</a:t>
            </a:r>
            <a:r>
              <a:rPr lang="ru-RU" sz="2000" dirty="0"/>
              <a:t>   270 руб./штука (1 цвет)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78652" y="4914900"/>
            <a:ext cx="5213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*Количество одинаковых логотипов для одного заказа: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/>
              <a:t>для сублимации 	        – 10 штук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/>
              <a:t>для </a:t>
            </a:r>
            <a:r>
              <a:rPr lang="ru-RU" sz="1600" i="1" dirty="0" err="1"/>
              <a:t>термотрасфера</a:t>
            </a:r>
            <a:r>
              <a:rPr lang="ru-RU" sz="1600" i="1" dirty="0"/>
              <a:t> – 30 штук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4675" r="17874"/>
          <a:stretch/>
        </p:blipFill>
        <p:spPr>
          <a:xfrm>
            <a:off x="212745" y="1351766"/>
            <a:ext cx="3140977" cy="30282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r="19985"/>
          <a:stretch/>
        </p:blipFill>
        <p:spPr>
          <a:xfrm>
            <a:off x="3516019" y="2638373"/>
            <a:ext cx="2967908" cy="30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0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44810" y="1685662"/>
            <a:ext cx="5104436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Если нужен размер, </a:t>
            </a:r>
          </a:p>
          <a:p>
            <a:r>
              <a:rPr lang="ru-RU" sz="2000" dirty="0"/>
              <a:t>которого нет на нашем сайте, </a:t>
            </a:r>
          </a:p>
          <a:p>
            <a:r>
              <a:rPr lang="ru-RU" sz="2000" dirty="0"/>
              <a:t>возможно изготовление</a:t>
            </a:r>
          </a:p>
          <a:p>
            <a:r>
              <a:rPr lang="ru-RU" sz="2000" dirty="0"/>
              <a:t>по индивидуальному заказу.</a:t>
            </a:r>
          </a:p>
          <a:p>
            <a:endParaRPr lang="ru-RU" sz="2000" dirty="0"/>
          </a:p>
          <a:p>
            <a:r>
              <a:rPr lang="ru-RU" sz="2000" dirty="0"/>
              <a:t>Срок изготовления: </a:t>
            </a:r>
          </a:p>
          <a:p>
            <a:r>
              <a:rPr lang="ru-RU" sz="2000" dirty="0"/>
              <a:t>от 10 до 20 рабочих дней.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r="14845"/>
          <a:stretch/>
        </p:blipFill>
        <p:spPr>
          <a:xfrm>
            <a:off x="1004831" y="1584152"/>
            <a:ext cx="4215351" cy="37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74" y="3812803"/>
            <a:ext cx="2334914" cy="1995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13" y="1737141"/>
            <a:ext cx="2061770" cy="19805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9" y="3816218"/>
            <a:ext cx="2460531" cy="20654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" y="1714500"/>
            <a:ext cx="2997829" cy="20030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3" r="26547"/>
          <a:stretch/>
        </p:blipFill>
        <p:spPr>
          <a:xfrm>
            <a:off x="6329717" y="1891657"/>
            <a:ext cx="2445353" cy="3300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13037"/>
          <a:stretch/>
        </p:blipFill>
        <p:spPr>
          <a:xfrm rot="21401428">
            <a:off x="9287161" y="1430056"/>
            <a:ext cx="2490677" cy="21346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38" y="3784625"/>
            <a:ext cx="3005043" cy="20018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97363" y="1155700"/>
            <a:ext cx="3700179" cy="48750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144145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термосумок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9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752975" y="1181100"/>
            <a:ext cx="3100042" cy="48750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144145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 доверяют: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3038475"/>
            <a:ext cx="1738388" cy="1702367"/>
          </a:xfrm>
          <a:prstGeom prst="rect">
            <a:avLst/>
          </a:prstGeom>
        </p:spPr>
      </p:pic>
      <p:pic>
        <p:nvPicPr>
          <p:cNvPr id="4" name="Picture 8" descr="http://termosumka-msk.ru/assets/i/logos/dodopizz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2971800"/>
            <a:ext cx="1453390" cy="14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://termosumka-msk.ru/assets/i/logos/spb.2-bere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447675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http://termosumka-msk.ru/assets/i/logos/stol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3190875"/>
            <a:ext cx="1399630" cy="139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termosumka-msk.ru/assets/i/logos/tachirpizz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48627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http://termosumka-msk.ru/assets/i/logos/cafemum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066925"/>
            <a:ext cx="1030703" cy="10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termosumka-msk.ru/assets/i/logos/ollis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2038350"/>
            <a:ext cx="1051768" cy="10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http://termosumka-msk.ru/assets/i/logos/pirogidomo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066925"/>
            <a:ext cx="968602" cy="96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termosumka-msk.ru/assets/i/logos/pizzafab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038350"/>
            <a:ext cx="1060235" cy="10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http://termosumka-msk.ru/assets/i/logos/pizzafaby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000250"/>
            <a:ext cx="1165960" cy="11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termosumka-msk.ru/assets/i/logos/chili_pizza-dc313c9cd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847850"/>
            <a:ext cx="1260585" cy="126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http://termosumka-msk.ru/assets/i/logos/pizzasushiwok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446722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76750"/>
            <a:ext cx="108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495800"/>
            <a:ext cx="1080000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476750"/>
            <a:ext cx="1080000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4505325"/>
            <a:ext cx="1080000" cy="108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33975" y="23622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2066925"/>
            <a:ext cx="1006020" cy="10060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2028825"/>
            <a:ext cx="1058301" cy="10583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2943225"/>
            <a:ext cx="1519703" cy="15197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171825"/>
            <a:ext cx="1264469" cy="12644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3171825"/>
            <a:ext cx="1297690" cy="12976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00250"/>
            <a:ext cx="1103916" cy="11039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3209925"/>
            <a:ext cx="1220440" cy="12204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10075"/>
            <a:ext cx="1095146" cy="10951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495800"/>
            <a:ext cx="1087608" cy="10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7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"/>
          <a:stretch/>
        </p:blipFill>
        <p:spPr>
          <a:xfrm>
            <a:off x="0" y="971727"/>
            <a:ext cx="4085112" cy="58862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1358" y="2637068"/>
            <a:ext cx="6527721" cy="31700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Основные требования, предъявляемые к </a:t>
            </a:r>
            <a:r>
              <a:rPr lang="ru-RU" sz="2000" dirty="0" err="1"/>
              <a:t>термосумкам</a:t>
            </a:r>
            <a:r>
              <a:rPr lang="ru-RU" sz="2000" dirty="0"/>
              <a:t>, полностью учтены в нашей продукции: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Теплоизоляция, позволяющая доставлять горячую пиццу в интервале 30-40 минут.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Лёгкость открывания-закрывания</a:t>
            </a:r>
            <a:r>
              <a:rPr lang="en-US" sz="2000" dirty="0"/>
              <a:t>.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Жесткость (обеспечение сохранности формы коробки).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Лёгкость ухода за сумкой снаружи и внутри.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Внешний карман для документов, рекламы.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Удобство транспортировки как пешим курьером, </a:t>
            </a:r>
            <a:br>
              <a:rPr lang="ru-RU" sz="2000" dirty="0"/>
            </a:br>
            <a:r>
              <a:rPr lang="ru-RU" sz="2000" dirty="0"/>
              <a:t>так и на автомобиле.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61358" y="14116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Задачи службы доставки: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вовремя обеспечить клиента заказом,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еда должна быть максимально свежа и аппетитна.</a:t>
            </a:r>
          </a:p>
        </p:txBody>
      </p:sp>
    </p:spTree>
    <p:extLst>
      <p:ext uri="{BB962C8B-B14F-4D97-AF65-F5344CB8AC3E}">
        <p14:creationId xmlns:p14="http://schemas.microsoft.com/office/powerpoint/2010/main" val="288861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3312" y="1447918"/>
            <a:ext cx="4498694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Базовая сумка — это жесткая сумка </a:t>
            </a:r>
            <a:br>
              <a:rPr lang="ru-RU" sz="2000" dirty="0"/>
            </a:br>
            <a:r>
              <a:rPr lang="ru-RU" sz="2000" dirty="0"/>
              <a:t>с термоизоляционными матами, </a:t>
            </a:r>
            <a:br>
              <a:rPr lang="ru-RU" sz="2000" dirty="0"/>
            </a:br>
            <a:r>
              <a:rPr lang="ru-RU" sz="2000" dirty="0"/>
              <a:t>с ремнями для переноски и карманом для документов. Такая комплектация является оптимальной </a:t>
            </a:r>
            <a:br>
              <a:rPr lang="ru-RU" sz="2000" dirty="0"/>
            </a:br>
            <a:r>
              <a:rPr lang="ru-RU" sz="2000" dirty="0"/>
              <a:t>для большинства курьеров.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6" y="1685661"/>
            <a:ext cx="5924844" cy="39512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03312" y="3479292"/>
            <a:ext cx="4757040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Прайс на базовые модели </a:t>
            </a:r>
          </a:p>
          <a:p>
            <a:r>
              <a:rPr lang="ru-RU" sz="2000" dirty="0"/>
              <a:t>можно скачать с сайта: </a:t>
            </a:r>
            <a:r>
              <a:rPr lang="en-US" sz="2000" u="sng" dirty="0"/>
              <a:t>svarga-bfd.ru</a:t>
            </a:r>
          </a:p>
          <a:p>
            <a:r>
              <a:rPr lang="en-US" sz="2000" dirty="0" err="1" smtClean="0"/>
              <a:t>Готовые</a:t>
            </a:r>
            <a:r>
              <a:rPr lang="en-US" sz="2000" dirty="0" smtClean="0"/>
              <a:t> </a:t>
            </a:r>
            <a:r>
              <a:rPr lang="en-US" sz="2000" dirty="0" err="1"/>
              <a:t>базовые</a:t>
            </a:r>
            <a:r>
              <a:rPr lang="en-US" sz="2000" dirty="0"/>
              <a:t> </a:t>
            </a:r>
            <a:r>
              <a:rPr lang="en-US" sz="2000" dirty="0" err="1"/>
              <a:t>модели</a:t>
            </a:r>
            <a:r>
              <a:rPr lang="en-US" sz="2000" dirty="0"/>
              <a:t> в </a:t>
            </a:r>
            <a:r>
              <a:rPr lang="en-US" sz="2000" dirty="0" err="1"/>
              <a:t>наличии</a:t>
            </a:r>
            <a:r>
              <a:rPr lang="en-US" sz="2000" dirty="0"/>
              <a:t> </a:t>
            </a:r>
          </a:p>
          <a:p>
            <a:r>
              <a:rPr lang="en-US" sz="2000" dirty="0"/>
              <a:t>у </a:t>
            </a:r>
            <a:r>
              <a:rPr lang="en-US" sz="2000" dirty="0" err="1"/>
              <a:t>нас</a:t>
            </a:r>
            <a:r>
              <a:rPr lang="en-US" sz="2000" dirty="0"/>
              <a:t> в </a:t>
            </a:r>
            <a:r>
              <a:rPr lang="en-US" sz="2000" dirty="0" err="1"/>
              <a:t>офисе</a:t>
            </a:r>
            <a:r>
              <a:rPr lang="en-US" sz="2000" dirty="0"/>
              <a:t>, с ПН </a:t>
            </a:r>
            <a:r>
              <a:rPr lang="en-US" sz="2000" dirty="0" err="1"/>
              <a:t>по</a:t>
            </a:r>
            <a:r>
              <a:rPr lang="en-US" sz="2000" dirty="0"/>
              <a:t> ПТ, с 10 </a:t>
            </a:r>
            <a:r>
              <a:rPr lang="en-US" sz="2000" dirty="0" err="1"/>
              <a:t>до</a:t>
            </a:r>
            <a:r>
              <a:rPr lang="en-US" sz="2000" dirty="0"/>
              <a:t> </a:t>
            </a:r>
            <a:r>
              <a:rPr lang="en-US" sz="2000" dirty="0" smtClean="0"/>
              <a:t>18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1600" dirty="0" smtClean="0"/>
              <a:t>Москва, Маршала Бирюзова д.1, корп.1А, офис 104</a:t>
            </a:r>
          </a:p>
          <a:p>
            <a:r>
              <a:rPr lang="ru-RU" sz="1600" dirty="0" smtClean="0"/>
              <a:t>+7 925 597 6543,   +7 925 526 5026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216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632294" y="1685662"/>
            <a:ext cx="5474824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Чтобы сохранить нижнюю коробку </a:t>
            </a:r>
          </a:p>
          <a:p>
            <a:r>
              <a:rPr lang="ru-RU" sz="2000" dirty="0"/>
              <a:t>от деформации, нужны полки.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32575" y="2754313"/>
            <a:ext cx="5551488" cy="203132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dirty="0"/>
              <a:t>Полки бывают*:                                        (пара/одна)**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цельная (фанера) на липучке           600 / 450 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 метал. скобах (</a:t>
            </a:r>
            <a:r>
              <a:rPr lang="ru-RU" dirty="0" err="1"/>
              <a:t>скобы+фанера</a:t>
            </a:r>
            <a:r>
              <a:rPr lang="ru-RU" dirty="0"/>
              <a:t>)   850 /  500 руб.</a:t>
            </a:r>
          </a:p>
          <a:p>
            <a:r>
              <a:rPr lang="ru-RU" dirty="0"/>
              <a:t>       – </a:t>
            </a:r>
            <a:r>
              <a:rPr lang="ru-RU" dirty="0" err="1"/>
              <a:t>cкобы</a:t>
            </a:r>
            <a:r>
              <a:rPr lang="ru-RU" dirty="0"/>
              <a:t> металлические                    700 / 400 руб.</a:t>
            </a:r>
          </a:p>
          <a:p>
            <a:r>
              <a:rPr lang="ru-RU" dirty="0"/>
              <a:t>       – фанера (без липучки) 	                   300 / 250 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теплоизолирующая на липучке	  600 руб. одна</a:t>
            </a:r>
          </a:p>
          <a:p>
            <a:r>
              <a:rPr lang="ru-RU" dirty="0"/>
              <a:t>       (доставка холодного и горячего в одной сумке)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32294" y="5153025"/>
            <a:ext cx="3721019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600" i="1" dirty="0"/>
              <a:t>*Полки могут быть регулируемые.</a:t>
            </a:r>
          </a:p>
          <a:p>
            <a:r>
              <a:rPr lang="ru-RU" sz="1600" i="1" dirty="0"/>
              <a:t>**Цены указаны для размера до 40 см.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21935"/>
          <a:stretch/>
        </p:blipFill>
        <p:spPr>
          <a:xfrm>
            <a:off x="4075390" y="1232346"/>
            <a:ext cx="2488989" cy="23224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478"/>
            <a:ext cx="2948377" cy="19650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26" y="1282478"/>
            <a:ext cx="1709728" cy="11426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23" y="3554749"/>
            <a:ext cx="2880462" cy="2427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8044"/>
            <a:ext cx="2948378" cy="33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245752" y="1685662"/>
            <a:ext cx="4606724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Для приема оплаты по безналичному расчету курьеры могут взять с собой банковский терминал. </a:t>
            </a:r>
          </a:p>
          <a:p>
            <a:r>
              <a:rPr lang="ru-RU" sz="2000" dirty="0"/>
              <a:t>Нужен специальный карман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Или сумки «курьер».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45752" y="3498977"/>
            <a:ext cx="47738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Карман для терминала 	</a:t>
            </a:r>
            <a:r>
              <a:rPr lang="ru-RU" sz="2000" dirty="0" smtClean="0"/>
              <a:t>	300 </a:t>
            </a:r>
            <a:r>
              <a:rPr lang="ru-RU" sz="2000" dirty="0"/>
              <a:t>руб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Сумка «курьер» поясная		700 руб.</a:t>
            </a:r>
          </a:p>
          <a:p>
            <a:r>
              <a:rPr lang="ru-RU" sz="2000" dirty="0" smtClean="0"/>
              <a:t>Сумка «курьер» плечевая	800 руб.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54" y="1319378"/>
            <a:ext cx="2743200" cy="18297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r="12508"/>
          <a:stretch/>
        </p:blipFill>
        <p:spPr>
          <a:xfrm rot="21397102">
            <a:off x="420849" y="2019164"/>
            <a:ext cx="3455160" cy="29596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r="11023" b="3733"/>
          <a:stretch/>
        </p:blipFill>
        <p:spPr>
          <a:xfrm>
            <a:off x="4459008" y="3339636"/>
            <a:ext cx="2323317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4075" y="1685925"/>
            <a:ext cx="4991399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В течение продолжительного времени доставки в сумке скапливается больше конденсата (влаги на стенках сумки), </a:t>
            </a:r>
            <a:br>
              <a:rPr lang="ru-RU" sz="2000" dirty="0"/>
            </a:br>
            <a:r>
              <a:rPr lang="ru-RU" sz="2000" dirty="0"/>
              <a:t>чем может выдержать коробка.</a:t>
            </a:r>
          </a:p>
          <a:p>
            <a:r>
              <a:rPr lang="ru-RU" sz="2000" dirty="0"/>
              <a:t>Для вентиляции нужны люверсы*.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8896" y="5220425"/>
            <a:ext cx="11030673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i="1" dirty="0"/>
              <a:t>*Люверсы – это отверстия, через которые выходят лишние испарения при долгой доставке. </a:t>
            </a:r>
          </a:p>
          <a:p>
            <a:r>
              <a:rPr lang="ru-RU" i="1" dirty="0"/>
              <a:t>Бывают обычные (без клапана) и регулируемые (с клапаном, открываются и закрываются изнутри сумки).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65017" y="3763010"/>
            <a:ext cx="3283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Люверсы: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без клапана	300 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 клапаном	400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29773" r="6760" b="4811"/>
          <a:stretch/>
        </p:blipFill>
        <p:spPr>
          <a:xfrm>
            <a:off x="1689904" y="1264231"/>
            <a:ext cx="3426106" cy="1943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3" b="1383"/>
          <a:stretch/>
        </p:blipFill>
        <p:spPr>
          <a:xfrm>
            <a:off x="578734" y="3302887"/>
            <a:ext cx="2754775" cy="1818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48" y="3302887"/>
            <a:ext cx="2731627" cy="18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5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03311" y="1685662"/>
            <a:ext cx="4626015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При доставке обедов с напитками, </a:t>
            </a:r>
          </a:p>
          <a:p>
            <a:r>
              <a:rPr lang="ru-RU" sz="2000" dirty="0"/>
              <a:t>нужны карманы для бутылок.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03309" y="2867025"/>
            <a:ext cx="31579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Карманы (3-4 отсека): 	</a:t>
            </a:r>
          </a:p>
          <a:p>
            <a:r>
              <a:rPr lang="ru-RU" sz="2000" dirty="0"/>
              <a:t>без регулировки	    300 руб.</a:t>
            </a:r>
          </a:p>
          <a:p>
            <a:r>
              <a:rPr lang="ru-RU" sz="2000" dirty="0"/>
              <a:t>с регулировкой	    </a:t>
            </a:r>
            <a:r>
              <a:rPr lang="ru-RU" sz="2000" dirty="0" smtClean="0"/>
              <a:t>400 </a:t>
            </a:r>
            <a:r>
              <a:rPr lang="ru-RU" sz="2000" dirty="0"/>
              <a:t>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50" y="1278244"/>
            <a:ext cx="4385666" cy="531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4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03311" y="1685662"/>
            <a:ext cx="4880659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Также при доставке обедов с напитками </a:t>
            </a:r>
          </a:p>
          <a:p>
            <a:r>
              <a:rPr lang="ru-RU" sz="2000" dirty="0"/>
              <a:t>можно пользоваться дополнительной сумкой для напитков. </a:t>
            </a:r>
          </a:p>
          <a:p>
            <a:r>
              <a:rPr lang="ru-RU" sz="2000" dirty="0"/>
              <a:t>Она крепится сверху основной сумки.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03311" y="3308765"/>
            <a:ext cx="4270208" cy="40011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2000" dirty="0"/>
              <a:t>Сумка для напитков: 	от 1600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6" b="10862"/>
          <a:stretch/>
        </p:blipFill>
        <p:spPr>
          <a:xfrm>
            <a:off x="8020050" y="4076700"/>
            <a:ext cx="3724088" cy="1691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t="5303" r="17647" b="2193"/>
          <a:stretch/>
        </p:blipFill>
        <p:spPr>
          <a:xfrm>
            <a:off x="514350" y="1562100"/>
            <a:ext cx="4282633" cy="4025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/>
          <a:stretch/>
        </p:blipFill>
        <p:spPr>
          <a:xfrm>
            <a:off x="5114925" y="4076700"/>
            <a:ext cx="2740881" cy="16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3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45350" y="1685925"/>
            <a:ext cx="4117976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dirty="0"/>
              <a:t>Иногда курьеры могут ставить сумку на землю (на пол). </a:t>
            </a:r>
          </a:p>
          <a:p>
            <a:r>
              <a:rPr lang="ru-RU" sz="2000" dirty="0"/>
              <a:t>Для сохранения чистого презентабельного вида сумки необходимы ножки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45351" y="3705225"/>
            <a:ext cx="3850478" cy="132343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2000" dirty="0"/>
              <a:t>Ножки</a:t>
            </a:r>
            <a:r>
              <a:rPr lang="en-US" sz="2000" dirty="0"/>
              <a:t> </a:t>
            </a:r>
            <a:r>
              <a:rPr lang="ru-RU" sz="2000" dirty="0"/>
              <a:t>могут крепиться </a:t>
            </a:r>
          </a:p>
          <a:p>
            <a:r>
              <a:rPr lang="ru-RU" sz="2000" dirty="0"/>
              <a:t>двумя способами: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 саморезы      	300 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 болты            	400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7" t="31055" b="22700"/>
          <a:stretch/>
        </p:blipFill>
        <p:spPr>
          <a:xfrm>
            <a:off x="0" y="3466106"/>
            <a:ext cx="3185216" cy="2145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0" t="28354" r="4413" b="28101"/>
          <a:stretch/>
        </p:blipFill>
        <p:spPr>
          <a:xfrm>
            <a:off x="0" y="1320988"/>
            <a:ext cx="3206338" cy="2145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3" r="19091"/>
          <a:stretch/>
        </p:blipFill>
        <p:spPr>
          <a:xfrm>
            <a:off x="3563289" y="1685662"/>
            <a:ext cx="3318848" cy="36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5784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Words>380</Words>
  <Application>Microsoft Office PowerPoint</Application>
  <PresentationFormat>Широкоэкранный</PresentationFormat>
  <Paragraphs>100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 2</vt:lpstr>
      <vt:lpstr>HDOfficeLightV0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Пользователь Windows</cp:lastModifiedBy>
  <cp:revision>420</cp:revision>
  <dcterms:created xsi:type="dcterms:W3CDTF">2016-08-25T10:05:38Z</dcterms:created>
  <dcterms:modified xsi:type="dcterms:W3CDTF">2018-08-15T09:35:35Z</dcterms:modified>
</cp:coreProperties>
</file>